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9" r:id="rId6"/>
    <p:sldId id="278" r:id="rId7"/>
    <p:sldId id="269" r:id="rId8"/>
    <p:sldId id="271" r:id="rId9"/>
    <p:sldId id="272" r:id="rId10"/>
    <p:sldId id="276" r:id="rId11"/>
    <p:sldId id="263" r:id="rId12"/>
    <p:sldId id="274" r:id="rId13"/>
    <p:sldId id="285" r:id="rId14"/>
    <p:sldId id="288" r:id="rId15"/>
    <p:sldId id="287" r:id="rId16"/>
    <p:sldId id="290" r:id="rId17"/>
    <p:sldId id="289" r:id="rId18"/>
    <p:sldId id="291" r:id="rId19"/>
    <p:sldId id="302" r:id="rId20"/>
    <p:sldId id="275" r:id="rId21"/>
    <p:sldId id="277" r:id="rId22"/>
    <p:sldId id="265" r:id="rId23"/>
    <p:sldId id="292" r:id="rId24"/>
    <p:sldId id="293" r:id="rId25"/>
    <p:sldId id="294" r:id="rId26"/>
    <p:sldId id="295" r:id="rId27"/>
    <p:sldId id="296" r:id="rId28"/>
    <p:sldId id="297" r:id="rId29"/>
    <p:sldId id="301" r:id="rId30"/>
    <p:sldId id="300" r:id="rId31"/>
    <p:sldId id="29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F3F3F"/>
    <a:srgbClr val="014067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74" autoAdjust="0"/>
  </p:normalViewPr>
  <p:slideViewPr>
    <p:cSldViewPr snapToGrid="0" showGuides="1">
      <p:cViewPr varScale="1">
        <p:scale>
          <a:sx n="72" d="100"/>
          <a:sy n="72" d="100"/>
        </p:scale>
        <p:origin x="246" y="6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9/3/2023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9/3/2023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3238428" y="2855631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G4</a:t>
            </a:r>
            <a:endParaRPr lang="en-US" sz="6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Airline </a:t>
            </a:r>
            <a:r>
              <a:rPr lang="en-US" b="0" dirty="0" smtClean="0"/>
              <a:t>Management System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Sprint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75214" y="4266167"/>
            <a:ext cx="449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elegraf" panose="020B0604020202020204" charset="0"/>
              </a:rPr>
              <a:t>Supervisor : </a:t>
            </a:r>
            <a:r>
              <a:rPr lang="en-US" dirty="0">
                <a:latin typeface="Telegraf" panose="020B0604020202020204" charset="0"/>
              </a:rPr>
              <a:t>Dr. VGTN </a:t>
            </a:r>
            <a:r>
              <a:rPr lang="en-US" dirty="0" err="1" smtClean="0">
                <a:latin typeface="Telegraf" panose="020B0604020202020204" charset="0"/>
              </a:rPr>
              <a:t>Vidanagama</a:t>
            </a:r>
            <a:r>
              <a:rPr lang="en-US" dirty="0" smtClean="0">
                <a:latin typeface="Telegraf"/>
              </a:rPr>
              <a:t> </a:t>
            </a:r>
            <a:endParaRPr lang="en-US" dirty="0">
              <a:latin typeface="Telegraf" panose="020B0604020202020204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286493" y="6158640"/>
            <a:ext cx="10905507" cy="35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1600" dirty="0">
                <a:latin typeface="Telegraf"/>
              </a:rPr>
              <a:t>Group Members : M </a:t>
            </a:r>
            <a:r>
              <a:rPr lang="en-US" sz="1600" dirty="0" err="1">
                <a:latin typeface="Telegraf"/>
              </a:rPr>
              <a:t>Rimaz</a:t>
            </a:r>
            <a:r>
              <a:rPr lang="en-US" sz="1600" dirty="0">
                <a:latin typeface="Telegraf"/>
              </a:rPr>
              <a:t> (CSE22087) | Ihshan </a:t>
            </a:r>
            <a:r>
              <a:rPr lang="en-US" sz="1600" dirty="0" err="1">
                <a:latin typeface="Telegraf"/>
              </a:rPr>
              <a:t>Ahamed</a:t>
            </a:r>
            <a:r>
              <a:rPr lang="en-US" sz="1600" dirty="0">
                <a:latin typeface="Telegraf"/>
              </a:rPr>
              <a:t> (CSE23345) | M Mufees (CSE23318) | M </a:t>
            </a:r>
            <a:r>
              <a:rPr lang="en-US" sz="1600" dirty="0" err="1">
                <a:latin typeface="Telegraf"/>
              </a:rPr>
              <a:t>Fayaz</a:t>
            </a:r>
            <a:r>
              <a:rPr lang="en-US" sz="1600" dirty="0">
                <a:latin typeface="Telegraf"/>
              </a:rPr>
              <a:t> (CSE23308)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Task 2                               </a:t>
            </a:r>
            <a:r>
              <a:rPr lang="en-US" sz="28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Implement table in DB</a:t>
            </a:r>
            <a:endParaRPr lang="en-US" sz="2800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213100" y="800101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619500" y="800101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25900" y="800101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4500440" y="800101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1701802"/>
            <a:ext cx="10197891" cy="46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8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355600"/>
            <a:ext cx="8333222" cy="6984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Task 3                             </a:t>
            </a:r>
            <a:r>
              <a:rPr lang="en-US" sz="28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Admin Page </a:t>
            </a:r>
            <a:endParaRPr lang="en-US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0493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4557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621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333665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76" y="1181098"/>
            <a:ext cx="8683954" cy="51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2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355600"/>
            <a:ext cx="8333222" cy="6984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Task 3                             </a:t>
            </a:r>
            <a:r>
              <a:rPr lang="en-US" sz="28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Admin Database    </a:t>
            </a:r>
            <a:endParaRPr lang="en-US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0493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4557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621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333665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59" y="1066798"/>
            <a:ext cx="9507421" cy="524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1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355600"/>
            <a:ext cx="8333222" cy="6984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Task </a:t>
            </a:r>
            <a:r>
              <a:rPr lang="en-US" dirty="0"/>
              <a:t>4</a:t>
            </a:r>
            <a:r>
              <a:rPr lang="en-US" dirty="0" smtClean="0">
                <a:solidFill>
                  <a:schemeClr val="tx1"/>
                </a:solidFill>
              </a:rPr>
              <a:t>                             </a:t>
            </a:r>
            <a:r>
              <a:rPr lang="en-US" sz="28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Staff Page </a:t>
            </a:r>
            <a:endParaRPr lang="en-US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0493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4557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621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333665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5" y="1181099"/>
            <a:ext cx="9896995" cy="51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355600"/>
            <a:ext cx="8333222" cy="69849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Task 4                             </a:t>
            </a:r>
            <a:r>
              <a:rPr lang="en-US" sz="28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Staff Database    </a:t>
            </a:r>
            <a:endParaRPr lang="en-US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0493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4557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621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333665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5" y="1181098"/>
            <a:ext cx="11089178" cy="52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355600"/>
            <a:ext cx="8333222" cy="758305"/>
          </a:xfrm>
        </p:spPr>
        <p:txBody>
          <a:bodyPr/>
          <a:lstStyle/>
          <a:p>
            <a:r>
              <a:rPr lang="en-US" dirty="0" smtClean="0"/>
              <a:t>Extras</a:t>
            </a:r>
            <a:r>
              <a:rPr lang="en-US" dirty="0" smtClean="0">
                <a:solidFill>
                  <a:schemeClr val="tx1"/>
                </a:solidFill>
              </a:rPr>
              <a:t>                            </a:t>
            </a:r>
            <a:r>
              <a:rPr lang="en-US" sz="2800" dirty="0" smtClean="0">
                <a:solidFill>
                  <a:schemeClr val="tx1"/>
                </a:solidFill>
                <a:latin typeface="Agency FB" panose="020B0503020202020204" pitchFamily="34" charset="0"/>
              </a:rPr>
              <a:t>Main Page</a:t>
            </a:r>
            <a:endParaRPr lang="en-US" sz="2800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0493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4557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621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333665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71" y="1240904"/>
            <a:ext cx="5712947" cy="52995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7" y="1240904"/>
            <a:ext cx="5670684" cy="529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355600"/>
            <a:ext cx="8333222" cy="758305"/>
          </a:xfrm>
        </p:spPr>
        <p:txBody>
          <a:bodyPr/>
          <a:lstStyle/>
          <a:p>
            <a:r>
              <a:rPr lang="en-US" dirty="0" smtClean="0"/>
              <a:t>Extras</a:t>
            </a:r>
            <a:r>
              <a:rPr lang="en-US" dirty="0" smtClean="0">
                <a:solidFill>
                  <a:schemeClr val="tx1"/>
                </a:solidFill>
              </a:rPr>
              <a:t>                            </a:t>
            </a:r>
            <a:r>
              <a:rPr lang="en-US" sz="2800" dirty="0" smtClean="0">
                <a:latin typeface="Agency FB" panose="020B0503020202020204" pitchFamily="34" charset="0"/>
              </a:rPr>
              <a:t>Common Login Page</a:t>
            </a:r>
            <a:endParaRPr lang="en-US" sz="2800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20493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4557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86211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3336658" y="482599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17" y="1240904"/>
            <a:ext cx="9380883" cy="49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810" r="20810"/>
          <a:stretch>
            <a:fillRect/>
          </a:stretch>
        </p:blipFill>
        <p:spPr/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3238428" y="2855631"/>
            <a:ext cx="1338828" cy="1184940"/>
            <a:chOff x="3238428" y="2902286"/>
            <a:chExt cx="1338828" cy="11849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3388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G4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3438194" y="3748672"/>
              <a:ext cx="9392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GROUP 4</a:t>
              </a:r>
              <a:endParaRPr lang="en-US" sz="16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</a:t>
            </a:r>
            <a:r>
              <a:rPr lang="en-US" b="0" dirty="0"/>
              <a:t>2</a:t>
            </a:r>
            <a:r>
              <a:rPr lang="en-US" b="0" dirty="0" smtClean="0"/>
              <a:t> 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AIRLINE MANAGEMENT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1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05" y="1288304"/>
            <a:ext cx="2324410" cy="84343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Features</a:t>
            </a:r>
            <a:endParaRPr lang="en-US" b="0" dirty="0">
              <a:solidFill>
                <a:srgbClr val="FFC000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8530" y="2543695"/>
            <a:ext cx="3418823" cy="3340882"/>
          </a:xfrm>
        </p:spPr>
        <p:txBody>
          <a:bodyPr>
            <a:noAutofit/>
          </a:bodyPr>
          <a:lstStyle/>
          <a:p>
            <a:pPr>
              <a:lnSpc>
                <a:spcPts val="5599"/>
              </a:lnSpc>
              <a:buClr>
                <a:srgbClr val="FFC000"/>
              </a:buClr>
            </a:pPr>
            <a:r>
              <a:rPr lang="en-US" dirty="0" smtClean="0">
                <a:solidFill>
                  <a:srgbClr val="F4E7E7"/>
                </a:solidFill>
              </a:rPr>
              <a:t>Staff Registration</a:t>
            </a:r>
            <a:endParaRPr lang="en-US" dirty="0">
              <a:solidFill>
                <a:srgbClr val="F4E7E7"/>
              </a:solidFill>
            </a:endParaRPr>
          </a:p>
          <a:p>
            <a:pPr>
              <a:lnSpc>
                <a:spcPts val="5599"/>
              </a:lnSpc>
              <a:buClr>
                <a:srgbClr val="FFC000"/>
              </a:buClr>
            </a:pPr>
            <a:r>
              <a:rPr lang="en-US" dirty="0" smtClean="0">
                <a:solidFill>
                  <a:srgbClr val="F4E7E7"/>
                </a:solidFill>
              </a:rPr>
              <a:t>Customer Registration</a:t>
            </a:r>
            <a:endParaRPr lang="en-US" dirty="0">
              <a:solidFill>
                <a:srgbClr val="F4E7E7"/>
              </a:solidFill>
            </a:endParaRPr>
          </a:p>
          <a:p>
            <a:pPr>
              <a:lnSpc>
                <a:spcPts val="5599"/>
              </a:lnSpc>
              <a:buClr>
                <a:srgbClr val="FFC000"/>
              </a:buClr>
            </a:pPr>
            <a:r>
              <a:rPr lang="en-US" dirty="0" smtClean="0">
                <a:solidFill>
                  <a:srgbClr val="F4E7E7"/>
                </a:solidFill>
              </a:rPr>
              <a:t>Flight Scheduling</a:t>
            </a:r>
            <a:endParaRPr lang="en-US" dirty="0" smtClean="0">
              <a:solidFill>
                <a:srgbClr val="F4E7E7"/>
              </a:solidFill>
            </a:endParaRPr>
          </a:p>
          <a:p>
            <a:pPr>
              <a:lnSpc>
                <a:spcPts val="5599"/>
              </a:lnSpc>
              <a:buClr>
                <a:srgbClr val="FFC000"/>
              </a:buClr>
            </a:pPr>
            <a:r>
              <a:rPr lang="en-US" dirty="0" smtClean="0">
                <a:solidFill>
                  <a:srgbClr val="F4E7E7"/>
                </a:solidFill>
              </a:rPr>
              <a:t>Ticket Booking</a:t>
            </a:r>
            <a:endParaRPr lang="en-US" dirty="0">
              <a:solidFill>
                <a:srgbClr val="F4E7E7"/>
              </a:solidFill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Group 4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53" y="881149"/>
            <a:ext cx="8129845" cy="54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173228"/>
            <a:ext cx="8333222" cy="939798"/>
          </a:xfrm>
        </p:spPr>
        <p:txBody>
          <a:bodyPr/>
          <a:lstStyle/>
          <a:p>
            <a:r>
              <a:rPr lang="en-US" dirty="0" smtClean="0"/>
              <a:t>Task 5                                </a:t>
            </a:r>
            <a:r>
              <a:rPr lang="en-US" sz="2800" dirty="0" smtClean="0">
                <a:latin typeface="Agency FB" panose="020B0503020202020204" pitchFamily="34" charset="0"/>
              </a:rPr>
              <a:t>Staff Registration</a:t>
            </a:r>
            <a:endParaRPr lang="en-US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2131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6195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259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450044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1113026"/>
            <a:ext cx="11126211" cy="54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634809"/>
            <a:ext cx="4535922" cy="12155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Flight Management </a:t>
            </a:r>
            <a:r>
              <a:rPr lang="en-US" b="0" dirty="0" smtClean="0"/>
              <a:t>System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A Flight Management System is a comprehensive software used in aviation to streamline and optimize various aspects of flight operations, including flight planning, navigation, communication, and data management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Group 4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92" y="0"/>
            <a:ext cx="7055608" cy="6858000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173228"/>
            <a:ext cx="10015055" cy="939798"/>
          </a:xfrm>
        </p:spPr>
        <p:txBody>
          <a:bodyPr/>
          <a:lstStyle/>
          <a:p>
            <a:r>
              <a:rPr lang="en-US" dirty="0" smtClean="0"/>
              <a:t>Task 5                                </a:t>
            </a:r>
            <a:r>
              <a:rPr lang="en-US" sz="2800" dirty="0" smtClean="0">
                <a:latin typeface="Agency FB" panose="020B0503020202020204" pitchFamily="34" charset="0"/>
              </a:rPr>
              <a:t>Staff Registration Db</a:t>
            </a:r>
            <a:endParaRPr lang="en-US" sz="2800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2131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6195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259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450044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" y="1289719"/>
            <a:ext cx="10936800" cy="502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3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173228"/>
            <a:ext cx="10015055" cy="939798"/>
          </a:xfrm>
        </p:spPr>
        <p:txBody>
          <a:bodyPr/>
          <a:lstStyle/>
          <a:p>
            <a:r>
              <a:rPr lang="en-US" dirty="0" smtClean="0"/>
              <a:t>Task 6                                </a:t>
            </a:r>
            <a:r>
              <a:rPr lang="en-US" sz="2800" dirty="0" smtClean="0">
                <a:latin typeface="Agency FB" panose="020B0503020202020204" pitchFamily="34" charset="0"/>
              </a:rPr>
              <a:t>Customer Registration </a:t>
            </a:r>
            <a:endParaRPr lang="en-US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2131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6195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259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450044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5" y="1113026"/>
            <a:ext cx="10920175" cy="542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41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173228"/>
            <a:ext cx="10015055" cy="939798"/>
          </a:xfrm>
        </p:spPr>
        <p:txBody>
          <a:bodyPr/>
          <a:lstStyle/>
          <a:p>
            <a:r>
              <a:rPr lang="en-US" dirty="0" smtClean="0"/>
              <a:t>Task 6                                </a:t>
            </a:r>
            <a:r>
              <a:rPr lang="en-US" sz="2800" dirty="0" smtClean="0">
                <a:latin typeface="Agency FB" panose="020B0503020202020204" pitchFamily="34" charset="0"/>
              </a:rPr>
              <a:t>Customer Registration Db </a:t>
            </a:r>
            <a:endParaRPr lang="en-US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2131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6195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259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450044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1562793"/>
            <a:ext cx="10247767" cy="47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173228"/>
            <a:ext cx="9699172" cy="713603"/>
          </a:xfrm>
        </p:spPr>
        <p:txBody>
          <a:bodyPr/>
          <a:lstStyle/>
          <a:p>
            <a:r>
              <a:rPr lang="en-US" dirty="0" smtClean="0"/>
              <a:t>Task 7                               </a:t>
            </a:r>
            <a:r>
              <a:rPr lang="en-US" sz="2800" dirty="0" smtClean="0">
                <a:latin typeface="Agency FB" panose="020B0503020202020204" pitchFamily="34" charset="0"/>
              </a:rPr>
              <a:t>Flight Schedule Page</a:t>
            </a:r>
            <a:endParaRPr lang="en-US" sz="2800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2131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6195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259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450044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8" y="886831"/>
            <a:ext cx="10637542" cy="58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63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173228"/>
            <a:ext cx="9699172" cy="713603"/>
          </a:xfrm>
        </p:spPr>
        <p:txBody>
          <a:bodyPr/>
          <a:lstStyle/>
          <a:p>
            <a:r>
              <a:rPr lang="en-US" dirty="0" smtClean="0"/>
              <a:t>Task 7                               </a:t>
            </a:r>
            <a:r>
              <a:rPr lang="en-US" sz="2800" dirty="0" smtClean="0">
                <a:latin typeface="Agency FB" panose="020B0503020202020204" pitchFamily="34" charset="0"/>
              </a:rPr>
              <a:t>Flight Schedule Db</a:t>
            </a:r>
            <a:endParaRPr lang="en-US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2131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6195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259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450044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989493"/>
            <a:ext cx="11312236" cy="53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37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55600"/>
            <a:ext cx="11451771" cy="61849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173228"/>
            <a:ext cx="9699172" cy="713603"/>
          </a:xfrm>
        </p:spPr>
        <p:txBody>
          <a:bodyPr/>
          <a:lstStyle/>
          <a:p>
            <a:r>
              <a:rPr lang="en-US" dirty="0" smtClean="0"/>
              <a:t>Task 8                               </a:t>
            </a:r>
            <a:r>
              <a:rPr lang="en-US" sz="2800" dirty="0" smtClean="0">
                <a:latin typeface="Agency FB" panose="020B0503020202020204" pitchFamily="34" charset="0"/>
              </a:rPr>
              <a:t>Flight Ticket Booking Page</a:t>
            </a:r>
            <a:endParaRPr lang="en-US" b="0" dirty="0">
              <a:solidFill>
                <a:schemeClr val="tx1"/>
              </a:solidFill>
              <a:latin typeface="Agency FB" panose="020B05030202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2131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6195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2590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4500440" y="532293"/>
            <a:ext cx="406400" cy="4572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97917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1981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60450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079040" y="5854701"/>
            <a:ext cx="406400" cy="457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886831"/>
            <a:ext cx="10689387" cy="56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6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930332" y="702587"/>
            <a:ext cx="4576156" cy="541021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FF00"/>
                </a:solidFill>
                <a:latin typeface="Copperplate Gothic Light" panose="020E0507020206020404" pitchFamily="34" charset="0"/>
              </a:rPr>
              <a:t>Completed tasks for Sprint 2</a:t>
            </a:r>
            <a:endParaRPr lang="en-US" sz="2800" dirty="0">
              <a:solidFill>
                <a:srgbClr val="FFFF00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770" y="1537244"/>
            <a:ext cx="6431280" cy="4038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/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Created Staff Registration Page and Updated to the Database</a:t>
            </a:r>
          </a:p>
          <a:p>
            <a:pPr marL="571500" indent="-571500"/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Created Customer Registration page and updated it to the Database</a:t>
            </a:r>
          </a:p>
          <a:p>
            <a:pPr marL="571500" indent="-571500"/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Created Flight Schedule Section and updated to the Database.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258862" y="414030"/>
            <a:ext cx="5353877" cy="829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FF00"/>
                </a:solidFill>
                <a:latin typeface="Copperplate Gothic Light" panose="020E0507020206020404" pitchFamily="34" charset="0"/>
              </a:rPr>
              <a:t>Tasks yet to be Completed</a:t>
            </a:r>
            <a:endParaRPr lang="en-US" sz="2800" b="1" dirty="0">
              <a:solidFill>
                <a:srgbClr val="FFFF00"/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6510315" y="1417973"/>
            <a:ext cx="5102424" cy="4157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Update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Flight Booking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Section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Create a Ticket Cancellation menu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Create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Payment Method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Update all the records to the database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Update Feedback Section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751695" y="6155542"/>
            <a:ext cx="8624757" cy="513539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0" dirty="0" smtClean="0">
                <a:solidFill>
                  <a:srgbClr val="92D050"/>
                </a:solidFill>
                <a:latin typeface="Impact" panose="020B0806030902050204" pitchFamily="34" charset="0"/>
              </a:rPr>
              <a:t>The designing Part will be completed at the End of the Project</a:t>
            </a:r>
            <a:endParaRPr lang="en-US" sz="2800" b="0" dirty="0">
              <a:solidFill>
                <a:srgbClr val="92D05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989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75721" y="3437274"/>
            <a:ext cx="489536" cy="16136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171866" y="0"/>
            <a:ext cx="2020134" cy="6275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Sprint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1" y="764772"/>
            <a:ext cx="8675575" cy="550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34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86" y="1093505"/>
            <a:ext cx="4616950" cy="4032360"/>
          </a:xfrm>
        </p:spPr>
      </p:pic>
      <p:sp>
        <p:nvSpPr>
          <p:cNvPr id="6" name="Rectangle 5"/>
          <p:cNvSpPr/>
          <p:nvPr/>
        </p:nvSpPr>
        <p:spPr>
          <a:xfrm>
            <a:off x="6375721" y="3437274"/>
            <a:ext cx="489536" cy="16136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156416"/>
            <a:ext cx="4853573" cy="1616252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</a:t>
            </a:r>
            <a:r>
              <a:rPr lang="en-US" dirty="0" smtClean="0"/>
              <a:t>You </a:t>
            </a:r>
            <a:r>
              <a:rPr lang="en-US" b="0" dirty="0" smtClean="0"/>
              <a:t>For All Your Time &amp; Attention.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7895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81" y="1191730"/>
            <a:ext cx="5259822" cy="16692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Desktop Module Software for Company based </a:t>
            </a:r>
            <a:r>
              <a:rPr lang="en-US" b="0" dirty="0">
                <a:solidFill>
                  <a:srgbClr val="002060"/>
                </a:solidFill>
              </a:rPr>
              <a:t>Java </a:t>
            </a:r>
            <a:r>
              <a:rPr lang="en-US" b="0" dirty="0" smtClean="0">
                <a:solidFill>
                  <a:srgbClr val="002060"/>
                </a:solidFill>
              </a:rPr>
              <a:t>System</a:t>
            </a:r>
            <a:endParaRPr lang="en-US" b="0" dirty="0">
              <a:solidFill>
                <a:srgbClr val="00206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81" y="3129540"/>
            <a:ext cx="4942829" cy="2958275"/>
          </a:xfrm>
        </p:spPr>
        <p:txBody>
          <a:bodyPr>
            <a:normAutofit/>
          </a:bodyPr>
          <a:lstStyle/>
          <a:p>
            <a:pPr marL="0" indent="0">
              <a:lnSpc>
                <a:spcPts val="3359"/>
              </a:lnSpc>
              <a:buNone/>
            </a:pPr>
            <a:r>
              <a:rPr lang="en-US" dirty="0"/>
              <a:t>This desktop module is a Java-based software designed for company operations, offering a user-friendly interface and efficient functionalities to enhance administrative and operational tasks.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0"/>
            <a:ext cx="7055608" cy="685800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Group 4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601249"/>
            <a:ext cx="8333222" cy="111900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Module Specifications</a:t>
            </a:r>
            <a:endParaRPr lang="en-US" b="0" dirty="0">
              <a:solidFill>
                <a:srgbClr val="FFC000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8678" y="2743200"/>
            <a:ext cx="5475290" cy="2956143"/>
          </a:xfrm>
        </p:spPr>
        <p:txBody>
          <a:bodyPr>
            <a:normAutofit/>
          </a:bodyPr>
          <a:lstStyle/>
          <a:p>
            <a:pPr marL="0" indent="0">
              <a:buClr>
                <a:schemeClr val="accent2"/>
              </a:buClr>
              <a:buNone/>
            </a:pPr>
            <a:r>
              <a:rPr lang="en-US" sz="3200" dirty="0">
                <a:latin typeface="Agency FB" panose="020B0503020202020204" pitchFamily="34" charset="0"/>
              </a:rPr>
              <a:t>The airline reservation system has two main modules like Flight Scheduling, and ticket booking which will be handled by two major Parties (Admin, and Staff) of the application.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Group 4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830" y="2905475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00" y="3093157"/>
            <a:ext cx="2404995" cy="2063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0296" y="5439521"/>
            <a:ext cx="86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Admin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30636" y="5386939"/>
            <a:ext cx="86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Staff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868" y="1238663"/>
            <a:ext cx="4516785" cy="84343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Admin Features</a:t>
            </a:r>
            <a:endParaRPr lang="en-US" b="0" dirty="0">
              <a:solidFill>
                <a:srgbClr val="FFC000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612544" y="2600215"/>
            <a:ext cx="5549535" cy="2394583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  <a:buFont typeface="Calibri" panose="020F0502020204030204" pitchFamily="34" charset="0"/>
              <a:buChar char="⁻"/>
            </a:pPr>
            <a:r>
              <a:rPr lang="en-US" sz="3200" dirty="0" smtClean="0">
                <a:latin typeface="Agency FB" panose="020B0503020202020204" pitchFamily="34" charset="0"/>
              </a:rPr>
              <a:t>Separate </a:t>
            </a:r>
            <a:r>
              <a:rPr lang="en-US" sz="3200" dirty="0">
                <a:latin typeface="Agency FB" panose="020B0503020202020204" pitchFamily="34" charset="0"/>
              </a:rPr>
              <a:t>login page only accessible </a:t>
            </a:r>
            <a:r>
              <a:rPr lang="en-US" sz="3200" dirty="0" smtClean="0">
                <a:latin typeface="Agency FB" panose="020B0503020202020204" pitchFamily="34" charset="0"/>
              </a:rPr>
              <a:t>by Admin</a:t>
            </a:r>
            <a:endParaRPr lang="en-US" sz="3200" dirty="0">
              <a:latin typeface="Agency FB" panose="020B0503020202020204" pitchFamily="34" charset="0"/>
            </a:endParaRPr>
          </a:p>
          <a:p>
            <a:pPr>
              <a:buClr>
                <a:srgbClr val="FFC000"/>
              </a:buClr>
              <a:buFont typeface="Calibri" panose="020F0502020204030204" pitchFamily="34" charset="0"/>
              <a:buChar char="⁻"/>
            </a:pPr>
            <a:r>
              <a:rPr lang="en-US" sz="3200" dirty="0" smtClean="0">
                <a:latin typeface="Agency FB" panose="020B0503020202020204" pitchFamily="34" charset="0"/>
              </a:rPr>
              <a:t>Add </a:t>
            </a:r>
            <a:r>
              <a:rPr lang="en-US" sz="3200" dirty="0">
                <a:latin typeface="Agency FB" panose="020B0503020202020204" pitchFamily="34" charset="0"/>
              </a:rPr>
              <a:t>, Deletion / Removal of Staff Members</a:t>
            </a:r>
          </a:p>
          <a:p>
            <a:pPr>
              <a:buClr>
                <a:srgbClr val="FFC000"/>
              </a:buClr>
              <a:buFont typeface="Calibri" panose="020F0502020204030204" pitchFamily="34" charset="0"/>
              <a:buChar char="⁻"/>
            </a:pPr>
            <a:r>
              <a:rPr lang="en-US" sz="3200" dirty="0">
                <a:latin typeface="Agency FB" panose="020B0503020202020204" pitchFamily="34" charset="0"/>
              </a:rPr>
              <a:t>Admin page has the full authority for the </a:t>
            </a:r>
            <a:r>
              <a:rPr lang="en-US" sz="3200" dirty="0" smtClean="0">
                <a:latin typeface="Agency FB" panose="020B0503020202020204" pitchFamily="34" charset="0"/>
              </a:rPr>
              <a:t>system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Group 4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96822" y="2730110"/>
            <a:ext cx="2438400" cy="243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77194" y="5168510"/>
            <a:ext cx="86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Admin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5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868" y="1280103"/>
            <a:ext cx="4516785" cy="705644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Staff </a:t>
            </a:r>
            <a:r>
              <a:rPr lang="en-US" dirty="0">
                <a:solidFill>
                  <a:srgbClr val="FFC000"/>
                </a:solidFill>
              </a:rPr>
              <a:t>Features</a:t>
            </a:r>
            <a:endParaRPr lang="en-US" b="0" dirty="0">
              <a:solidFill>
                <a:srgbClr val="FFC000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715685" y="2627465"/>
            <a:ext cx="5475290" cy="2445449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  <a:buFont typeface="Calibri" panose="020F0502020204030204" pitchFamily="34" charset="0"/>
              <a:buChar char="⁻"/>
            </a:pPr>
            <a:r>
              <a:rPr lang="en-US" sz="3200" dirty="0" smtClean="0">
                <a:latin typeface="Agency FB" panose="020B0503020202020204" pitchFamily="34" charset="0"/>
              </a:rPr>
              <a:t>Flight scheduling</a:t>
            </a:r>
          </a:p>
          <a:p>
            <a:pPr>
              <a:buClr>
                <a:srgbClr val="FFC000"/>
              </a:buClr>
              <a:buFont typeface="Calibri" panose="020F0502020204030204" pitchFamily="34" charset="0"/>
              <a:buChar char="⁻"/>
            </a:pPr>
            <a:r>
              <a:rPr lang="en-US" sz="3200" dirty="0" smtClean="0">
                <a:latin typeface="Agency FB" panose="020B0503020202020204" pitchFamily="34" charset="0"/>
              </a:rPr>
              <a:t>Customer registration</a:t>
            </a:r>
          </a:p>
          <a:p>
            <a:pPr>
              <a:buClr>
                <a:srgbClr val="FFC000"/>
              </a:buClr>
              <a:buFont typeface="Calibri" panose="020F0502020204030204" pitchFamily="34" charset="0"/>
              <a:buChar char="⁻"/>
            </a:pPr>
            <a:r>
              <a:rPr lang="en-US" sz="3200" dirty="0" smtClean="0">
                <a:latin typeface="Agency FB" panose="020B0503020202020204" pitchFamily="34" charset="0"/>
              </a:rPr>
              <a:t>Tickets booking</a:t>
            </a:r>
          </a:p>
          <a:p>
            <a:pPr>
              <a:buClr>
                <a:srgbClr val="FFC000"/>
              </a:buClr>
              <a:buFont typeface="Calibri" panose="020F0502020204030204" pitchFamily="34" charset="0"/>
              <a:buChar char="⁻"/>
            </a:pPr>
            <a:r>
              <a:rPr lang="en-US" sz="3200" dirty="0" smtClean="0">
                <a:latin typeface="Agency FB" panose="020B0503020202020204" pitchFamily="34" charset="0"/>
              </a:rPr>
              <a:t>Tickets cancellation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Group 4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25" y="2742428"/>
            <a:ext cx="2404995" cy="20630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02461" y="5036210"/>
            <a:ext cx="86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Staff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60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810" r="20810"/>
          <a:stretch>
            <a:fillRect/>
          </a:stretch>
        </p:blipFill>
        <p:spPr/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3238428" y="2855631"/>
            <a:ext cx="1338828" cy="1184940"/>
            <a:chOff x="3238428" y="2902286"/>
            <a:chExt cx="1338828" cy="11849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3388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Arial Black" panose="020B0A04020102020204" pitchFamily="34" charset="0"/>
                </a:rPr>
                <a:t>G4</a:t>
              </a:r>
              <a:endParaRPr lang="en-US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3438194" y="3748672"/>
              <a:ext cx="9392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GROUP 4</a:t>
              </a:r>
              <a:endParaRPr lang="en-US" sz="16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</a:t>
            </a:r>
            <a:r>
              <a:rPr lang="en-US" b="0" dirty="0" smtClean="0"/>
              <a:t>1 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AIRLINE MANAGEMENT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27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01" y="682252"/>
            <a:ext cx="8333222" cy="1147969"/>
          </a:xfrm>
        </p:spPr>
        <p:txBody>
          <a:bodyPr/>
          <a:lstStyle/>
          <a:p>
            <a:r>
              <a:rPr lang="en-US" dirty="0" smtClean="0"/>
              <a:t>Sprint 1 </a:t>
            </a:r>
            <a:r>
              <a:rPr lang="en-US" b="0" dirty="0" smtClean="0"/>
              <a:t>Backlog</a:t>
            </a:r>
            <a:endParaRPr lang="en-US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Group 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1" y="2303446"/>
            <a:ext cx="9618427" cy="31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79" y="216751"/>
            <a:ext cx="5369581" cy="759434"/>
          </a:xfrm>
        </p:spPr>
        <p:txBody>
          <a:bodyPr/>
          <a:lstStyle/>
          <a:p>
            <a:r>
              <a:rPr lang="en-US" dirty="0" smtClean="0"/>
              <a:t>GitHub </a:t>
            </a:r>
            <a:r>
              <a:rPr lang="en-US" sz="2800" i="1" dirty="0" smtClean="0"/>
              <a:t>Task 1</a:t>
            </a:r>
            <a:endParaRPr lang="en-US" b="0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Group 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9" y="976185"/>
            <a:ext cx="11192985" cy="58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384</Words>
  <Application>Microsoft Office PowerPoint</Application>
  <PresentationFormat>Widescreen</PresentationFormat>
  <Paragraphs>82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Agency FB</vt:lpstr>
      <vt:lpstr>Arial</vt:lpstr>
      <vt:lpstr>Arial Black</vt:lpstr>
      <vt:lpstr>Calibri</vt:lpstr>
      <vt:lpstr>Calibri Light</vt:lpstr>
      <vt:lpstr>CiscoSans ExtraLight</vt:lpstr>
      <vt:lpstr>Copperplate Gothic Light</vt:lpstr>
      <vt:lpstr>Gill Sans SemiBold</vt:lpstr>
      <vt:lpstr>Impact</vt:lpstr>
      <vt:lpstr>Telegraf</vt:lpstr>
      <vt:lpstr>Times New Roman</vt:lpstr>
      <vt:lpstr>Office Theme</vt:lpstr>
      <vt:lpstr>Airline Management System</vt:lpstr>
      <vt:lpstr>Flight Management System</vt:lpstr>
      <vt:lpstr>Desktop Module Software for Company based Java System</vt:lpstr>
      <vt:lpstr>Module Specifications</vt:lpstr>
      <vt:lpstr>Admin Features</vt:lpstr>
      <vt:lpstr>Staff Features</vt:lpstr>
      <vt:lpstr>Sprint 1 </vt:lpstr>
      <vt:lpstr>Sprint 1 Backlog</vt:lpstr>
      <vt:lpstr>GitHub Task 1</vt:lpstr>
      <vt:lpstr>Task 2                               Implement table in DB</vt:lpstr>
      <vt:lpstr>Task 3                             Admin Page </vt:lpstr>
      <vt:lpstr>Task 3                             Admin Database    </vt:lpstr>
      <vt:lpstr>Task 4                             Staff Page </vt:lpstr>
      <vt:lpstr>Task 4                             Staff Database    </vt:lpstr>
      <vt:lpstr>Extras                            Main Page</vt:lpstr>
      <vt:lpstr>Extras                            Common Login Page</vt:lpstr>
      <vt:lpstr>Sprint 2 </vt:lpstr>
      <vt:lpstr>Features</vt:lpstr>
      <vt:lpstr>Task 5                                Staff Registration</vt:lpstr>
      <vt:lpstr>Task 5                                Staff Registration Db</vt:lpstr>
      <vt:lpstr>Task 6                                Customer Registration </vt:lpstr>
      <vt:lpstr>Task 6                                Customer Registration Db </vt:lpstr>
      <vt:lpstr>Task 7                               Flight Schedule Page</vt:lpstr>
      <vt:lpstr>Task 7                               Flight Schedule Db</vt:lpstr>
      <vt:lpstr>Task 8                               Flight Ticket Booking Page</vt:lpstr>
      <vt:lpstr>PowerPoint Presentation</vt:lpstr>
      <vt:lpstr>Sprint 3</vt:lpstr>
      <vt:lpstr>Thank You For All Your Time &amp;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2023-09-01T14:51:46Z</dcterms:created>
  <dcterms:modified xsi:type="dcterms:W3CDTF">2023-09-03T11:39:53Z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